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5203150" cy="36004500"/>
  <p:notesSz cx="7315200" cy="9601200"/>
  <p:defaultTextStyle>
    <a:defPPr>
      <a:defRPr lang="it-IT"/>
    </a:defPPr>
    <a:lvl1pPr algn="l" rtl="0" fontAlgn="base">
      <a:spcBef>
        <a:spcPct val="0"/>
      </a:spcBef>
      <a:spcAft>
        <a:spcPct val="0"/>
      </a:spcAft>
      <a:defRPr sz="6900" kern="1200">
        <a:solidFill>
          <a:schemeClr val="tx1"/>
        </a:solidFill>
        <a:latin typeface="Arial" charset="0"/>
        <a:ea typeface="+mn-ea"/>
        <a:cs typeface="+mn-cs"/>
      </a:defRPr>
    </a:lvl1pPr>
    <a:lvl2pPr marL="457200" algn="l" rtl="0" fontAlgn="base">
      <a:spcBef>
        <a:spcPct val="0"/>
      </a:spcBef>
      <a:spcAft>
        <a:spcPct val="0"/>
      </a:spcAft>
      <a:defRPr sz="6900" kern="1200">
        <a:solidFill>
          <a:schemeClr val="tx1"/>
        </a:solidFill>
        <a:latin typeface="Arial" charset="0"/>
        <a:ea typeface="+mn-ea"/>
        <a:cs typeface="+mn-cs"/>
      </a:defRPr>
    </a:lvl2pPr>
    <a:lvl3pPr marL="914400" algn="l" rtl="0" fontAlgn="base">
      <a:spcBef>
        <a:spcPct val="0"/>
      </a:spcBef>
      <a:spcAft>
        <a:spcPct val="0"/>
      </a:spcAft>
      <a:defRPr sz="6900" kern="1200">
        <a:solidFill>
          <a:schemeClr val="tx1"/>
        </a:solidFill>
        <a:latin typeface="Arial" charset="0"/>
        <a:ea typeface="+mn-ea"/>
        <a:cs typeface="+mn-cs"/>
      </a:defRPr>
    </a:lvl3pPr>
    <a:lvl4pPr marL="1371600" algn="l" rtl="0" fontAlgn="base">
      <a:spcBef>
        <a:spcPct val="0"/>
      </a:spcBef>
      <a:spcAft>
        <a:spcPct val="0"/>
      </a:spcAft>
      <a:defRPr sz="6900" kern="1200">
        <a:solidFill>
          <a:schemeClr val="tx1"/>
        </a:solidFill>
        <a:latin typeface="Arial" charset="0"/>
        <a:ea typeface="+mn-ea"/>
        <a:cs typeface="+mn-cs"/>
      </a:defRPr>
    </a:lvl4pPr>
    <a:lvl5pPr marL="1828800" algn="l" rtl="0" fontAlgn="base">
      <a:spcBef>
        <a:spcPct val="0"/>
      </a:spcBef>
      <a:spcAft>
        <a:spcPct val="0"/>
      </a:spcAft>
      <a:defRPr sz="6900" kern="1200">
        <a:solidFill>
          <a:schemeClr val="tx1"/>
        </a:solidFill>
        <a:latin typeface="Arial" charset="0"/>
        <a:ea typeface="+mn-ea"/>
        <a:cs typeface="+mn-cs"/>
      </a:defRPr>
    </a:lvl5pPr>
    <a:lvl6pPr marL="2286000" algn="l" defTabSz="914400" rtl="0" eaLnBrk="1" latinLnBrk="0" hangingPunct="1">
      <a:defRPr sz="6900" kern="1200">
        <a:solidFill>
          <a:schemeClr val="tx1"/>
        </a:solidFill>
        <a:latin typeface="Arial" charset="0"/>
        <a:ea typeface="+mn-ea"/>
        <a:cs typeface="+mn-cs"/>
      </a:defRPr>
    </a:lvl6pPr>
    <a:lvl7pPr marL="2743200" algn="l" defTabSz="914400" rtl="0" eaLnBrk="1" latinLnBrk="0" hangingPunct="1">
      <a:defRPr sz="6900" kern="1200">
        <a:solidFill>
          <a:schemeClr val="tx1"/>
        </a:solidFill>
        <a:latin typeface="Arial" charset="0"/>
        <a:ea typeface="+mn-ea"/>
        <a:cs typeface="+mn-cs"/>
      </a:defRPr>
    </a:lvl7pPr>
    <a:lvl8pPr marL="3200400" algn="l" defTabSz="914400" rtl="0" eaLnBrk="1" latinLnBrk="0" hangingPunct="1">
      <a:defRPr sz="6900" kern="1200">
        <a:solidFill>
          <a:schemeClr val="tx1"/>
        </a:solidFill>
        <a:latin typeface="Arial" charset="0"/>
        <a:ea typeface="+mn-ea"/>
        <a:cs typeface="+mn-cs"/>
      </a:defRPr>
    </a:lvl8pPr>
    <a:lvl9pPr marL="3657600" algn="l" defTabSz="914400" rtl="0" eaLnBrk="1" latinLnBrk="0" hangingPunct="1">
      <a:defRPr sz="6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11340">
          <p15:clr>
            <a:srgbClr val="A4A3A4"/>
          </p15:clr>
        </p15:guide>
        <p15:guide id="2"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 d="100"/>
          <a:sy n="12" d="100"/>
        </p:scale>
        <p:origin x="2240" y="64"/>
      </p:cViewPr>
      <p:guideLst>
        <p:guide orient="horz" pos="11340"/>
        <p:guide pos="793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smtClean="0"/>
            </a:lvl1pPr>
          </a:lstStyle>
          <a:p>
            <a:pPr>
              <a:defRPr/>
            </a:pPr>
            <a:endParaRPr lang="es-ES"/>
          </a:p>
        </p:txBody>
      </p:sp>
      <p:sp>
        <p:nvSpPr>
          <p:cNvPr id="3" name="2 Marcador de fecha"/>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smtClean="0"/>
            </a:lvl1pPr>
          </a:lstStyle>
          <a:p>
            <a:pPr>
              <a:defRPr/>
            </a:pPr>
            <a:fld id="{77716AA2-777E-4BD1-95D3-F3AC0B6D7085}" type="datetimeFigureOut">
              <a:rPr lang="es-ES"/>
              <a:pPr>
                <a:defRPr/>
              </a:pPr>
              <a:t>26/08/2020</a:t>
            </a:fld>
            <a:endParaRPr lang="es-ES"/>
          </a:p>
        </p:txBody>
      </p:sp>
      <p:sp>
        <p:nvSpPr>
          <p:cNvPr id="4" name="3 Marcador de imagen de diapositiva"/>
          <p:cNvSpPr>
            <a:spLocks noGrp="1" noRot="1" noChangeAspect="1"/>
          </p:cNvSpPr>
          <p:nvPr>
            <p:ph type="sldImg" idx="2"/>
          </p:nvPr>
        </p:nvSpPr>
        <p:spPr>
          <a:xfrm>
            <a:off x="2397125" y="720725"/>
            <a:ext cx="2520950" cy="3600450"/>
          </a:xfrm>
          <a:prstGeom prst="rect">
            <a:avLst/>
          </a:prstGeom>
          <a:noFill/>
          <a:ln w="12700">
            <a:solidFill>
              <a:prstClr val="black"/>
            </a:solidFill>
          </a:ln>
        </p:spPr>
        <p:txBody>
          <a:bodyPr vert="horz" lIns="96661" tIns="48331" rIns="96661" bIns="48331" rtlCol="0" anchor="ctr"/>
          <a:lstStyle/>
          <a:p>
            <a:pPr lvl="0"/>
            <a:endParaRPr lang="es-ES" noProof="0"/>
          </a:p>
        </p:txBody>
      </p:sp>
      <p:sp>
        <p:nvSpPr>
          <p:cNvPr id="5" name="4 Marcador de notas"/>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6" name="5 Marcador de pie de página"/>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smtClean="0"/>
            </a:lvl1pPr>
          </a:lstStyle>
          <a:p>
            <a:pPr>
              <a:defRPr/>
            </a:pPr>
            <a:endParaRPr lang="es-ES"/>
          </a:p>
        </p:txBody>
      </p:sp>
      <p:sp>
        <p:nvSpPr>
          <p:cNvPr id="7" name="6 Marcador de número de diapositiva"/>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smtClean="0"/>
            </a:lvl1pPr>
          </a:lstStyle>
          <a:p>
            <a:pPr>
              <a:defRPr/>
            </a:pPr>
            <a:fld id="{06DF36AB-7F5A-4828-ADB2-A6F65E357747}" type="slidenum">
              <a:rPr lang="es-ES"/>
              <a:pPr>
                <a:defRPr/>
              </a:pPr>
              <a:t>‹Nº›</a:t>
            </a:fld>
            <a:endParaRPr lang="es-ES"/>
          </a:p>
        </p:txBody>
      </p:sp>
    </p:spTree>
    <p:extLst>
      <p:ext uri="{BB962C8B-B14F-4D97-AF65-F5344CB8AC3E}">
        <p14:creationId xmlns:p14="http://schemas.microsoft.com/office/powerpoint/2010/main" val="205197617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4099" name="2 Marcador de notas"/>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s-ES"/>
          </a:p>
        </p:txBody>
      </p:sp>
      <p:sp>
        <p:nvSpPr>
          <p:cNvPr id="410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BEDF265-870C-413B-9EE4-79C702B4798B}" type="slidenum">
              <a:rPr lang="es-ES"/>
              <a:pPr/>
              <a:t>1</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1890713" y="11185525"/>
            <a:ext cx="21421725" cy="7716838"/>
          </a:xfrm>
        </p:spPr>
        <p:txBody>
          <a:bodyPr/>
          <a:lstStyle/>
          <a:p>
            <a:r>
              <a:rPr lang="es-ES"/>
              <a:t>Haga clic para modificar el estilo de título del patrón</a:t>
            </a:r>
          </a:p>
        </p:txBody>
      </p:sp>
      <p:sp>
        <p:nvSpPr>
          <p:cNvPr id="3" name="2 Subtítulo"/>
          <p:cNvSpPr>
            <a:spLocks noGrp="1"/>
          </p:cNvSpPr>
          <p:nvPr>
            <p:ph type="subTitle" idx="1"/>
          </p:nvPr>
        </p:nvSpPr>
        <p:spPr>
          <a:xfrm>
            <a:off x="3779838" y="20402550"/>
            <a:ext cx="17643475" cy="92011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a:t>Haga clic para modificar el estilo de subtítulo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E067363-C54C-405F-90F9-2F22B3B8F567}" type="slidenum">
              <a:rPr lang="it-IT"/>
              <a:pPr>
                <a:defRPr/>
              </a:pPr>
              <a:t>‹Nº›</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690CC12A-F7D3-4922-A3D1-C1EFBF3390BC}" type="slidenum">
              <a:rPr lang="it-IT"/>
              <a:pPr>
                <a:defRPr/>
              </a:pPr>
              <a:t>‹Nº›</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18272125" y="1441450"/>
            <a:ext cx="5670550" cy="307213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260475" y="1441450"/>
            <a:ext cx="16859250" cy="307213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9A0A440C-8442-40BA-979C-6FFCB9FF9845}" type="slidenum">
              <a:rPr lang="it-IT"/>
              <a:pPr>
                <a:defRPr/>
              </a:pPr>
              <a:t>‹Nº›</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667F293-1D72-4041-BBA8-71B41581827F}" type="slidenum">
              <a:rPr lang="it-IT"/>
              <a:pPr>
                <a:defRPr/>
              </a:pPr>
              <a:t>‹Nº›</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1990725" y="23136225"/>
            <a:ext cx="21423313" cy="7151688"/>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1990725" y="15260638"/>
            <a:ext cx="21423313" cy="78755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3F12AD9-DF3F-4E7A-B8E4-F55F59220570}" type="slidenum">
              <a:rPr lang="it-IT"/>
              <a:pPr>
                <a:defRPr/>
              </a:pPr>
              <a:t>‹Nº›</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1260475" y="8401050"/>
            <a:ext cx="11264900" cy="2376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12677775" y="8401050"/>
            <a:ext cx="11264900" cy="23761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15426EB5-C4C1-4FB8-BDDB-4FB7EAEB9C35}" type="slidenum">
              <a:rPr lang="it-IT"/>
              <a:pPr>
                <a:defRPr/>
              </a:pPr>
              <a:t>‹Nº›</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1260475" y="8059738"/>
            <a:ext cx="11134725" cy="33591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1260475" y="11418888"/>
            <a:ext cx="11134725" cy="207438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12803188" y="8059738"/>
            <a:ext cx="11139487" cy="33591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12803188" y="11418888"/>
            <a:ext cx="11139487" cy="207438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5491A806-2238-45D3-96E7-AB280524AD28}" type="slidenum">
              <a:rPr lang="it-IT"/>
              <a:pPr>
                <a:defRPr/>
              </a:pPr>
              <a:t>‹Nº›</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FA992302-4C4D-4621-9EF0-639C94A695A0}" type="slidenum">
              <a:rPr lang="it-IT"/>
              <a:pPr>
                <a:defRPr/>
              </a:pPr>
              <a:t>‹Nº›</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C79A04D4-550E-4CCB-A071-B76AA12561AE}" type="slidenum">
              <a:rPr lang="it-IT"/>
              <a:pPr>
                <a:defRPr/>
              </a:pPr>
              <a:t>‹Nº›</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260475" y="1433513"/>
            <a:ext cx="8291513" cy="6100762"/>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9853613" y="1433513"/>
            <a:ext cx="14089062" cy="3072923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1260475" y="7534275"/>
            <a:ext cx="8291513" cy="246284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DFDFEC2-6EAF-47C9-9E69-16499B1D92D7}" type="slidenum">
              <a:rPr lang="it-IT"/>
              <a:pPr>
                <a:defRPr/>
              </a:pPr>
              <a:t>‹Nº›</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940300" y="25203150"/>
            <a:ext cx="15120938" cy="2974975"/>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4940300" y="3217863"/>
            <a:ext cx="15120938" cy="216027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4940300" y="28178125"/>
            <a:ext cx="15120938" cy="42259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FF5B2ECB-6FDD-41D3-869E-066C373B4D33}" type="slidenum">
              <a:rPr lang="it-IT"/>
              <a:pPr>
                <a:defRPr/>
              </a:pPr>
              <a:t>‹Nº›</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60475" y="1441450"/>
            <a:ext cx="22682200" cy="6000750"/>
          </a:xfrm>
          <a:prstGeom prst="rect">
            <a:avLst/>
          </a:prstGeom>
          <a:noFill/>
          <a:ln w="9525">
            <a:noFill/>
            <a:miter lim="800000"/>
            <a:headEnd/>
            <a:tailEnd/>
          </a:ln>
        </p:spPr>
        <p:txBody>
          <a:bodyPr vert="horz" wrap="square" lIns="349758" tIns="174879" rIns="349758" bIns="174879" numCol="1" anchor="ctr" anchorCtr="0" compatLnSpc="1">
            <a:prstTxWarp prst="textNoShape">
              <a:avLst/>
            </a:prstTxWarp>
          </a:bodyPr>
          <a:lstStyle/>
          <a:p>
            <a:pPr lvl="0"/>
            <a:r>
              <a:rPr lang="it-IT"/>
              <a:t>Fare clic per modificare lo stile del titolo</a:t>
            </a:r>
          </a:p>
        </p:txBody>
      </p:sp>
      <p:sp>
        <p:nvSpPr>
          <p:cNvPr id="1027" name="Rectangle 3"/>
          <p:cNvSpPr>
            <a:spLocks noGrp="1" noChangeArrowheads="1"/>
          </p:cNvSpPr>
          <p:nvPr>
            <p:ph type="body" idx="1"/>
          </p:nvPr>
        </p:nvSpPr>
        <p:spPr bwMode="auto">
          <a:xfrm>
            <a:off x="1260475" y="8401050"/>
            <a:ext cx="22682200" cy="23761700"/>
          </a:xfrm>
          <a:prstGeom prst="rect">
            <a:avLst/>
          </a:prstGeom>
          <a:noFill/>
          <a:ln w="9525">
            <a:noFill/>
            <a:miter lim="800000"/>
            <a:headEnd/>
            <a:tailEnd/>
          </a:ln>
        </p:spPr>
        <p:txBody>
          <a:bodyPr vert="horz" wrap="square" lIns="349758" tIns="174879" rIns="349758" bIns="174879" numCol="1" anchor="t" anchorCtr="0" compatLnSpc="1">
            <a:prstTxWarp prst="textNoShape">
              <a:avLst/>
            </a:prstTxWarp>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1028" name="Rectangle 4"/>
          <p:cNvSpPr>
            <a:spLocks noGrp="1" noChangeArrowheads="1"/>
          </p:cNvSpPr>
          <p:nvPr>
            <p:ph type="dt" sz="half" idx="2"/>
          </p:nvPr>
        </p:nvSpPr>
        <p:spPr bwMode="auto">
          <a:xfrm>
            <a:off x="1260475" y="32788225"/>
            <a:ext cx="5880100" cy="2500313"/>
          </a:xfrm>
          <a:prstGeom prst="rect">
            <a:avLst/>
          </a:prstGeom>
          <a:noFill/>
          <a:ln w="9525">
            <a:noFill/>
            <a:miter lim="800000"/>
            <a:headEnd/>
            <a:tailEnd/>
          </a:ln>
          <a:effectLst/>
        </p:spPr>
        <p:txBody>
          <a:bodyPr vert="horz" wrap="square" lIns="349758" tIns="174879" rIns="349758" bIns="174879" numCol="1" anchor="t" anchorCtr="0" compatLnSpc="1">
            <a:prstTxWarp prst="textNoShape">
              <a:avLst/>
            </a:prstTxWarp>
          </a:bodyPr>
          <a:lstStyle>
            <a:lvl1pPr>
              <a:defRPr sz="5400" smtClean="0"/>
            </a:lvl1pPr>
          </a:lstStyle>
          <a:p>
            <a:pPr>
              <a:defRPr/>
            </a:pPr>
            <a:endParaRPr lang="es-ES"/>
          </a:p>
        </p:txBody>
      </p:sp>
      <p:sp>
        <p:nvSpPr>
          <p:cNvPr id="1029" name="Rectangle 5"/>
          <p:cNvSpPr>
            <a:spLocks noGrp="1" noChangeArrowheads="1"/>
          </p:cNvSpPr>
          <p:nvPr>
            <p:ph type="ftr" sz="quarter" idx="3"/>
          </p:nvPr>
        </p:nvSpPr>
        <p:spPr bwMode="auto">
          <a:xfrm>
            <a:off x="8610600" y="32788225"/>
            <a:ext cx="7981950" cy="2500313"/>
          </a:xfrm>
          <a:prstGeom prst="rect">
            <a:avLst/>
          </a:prstGeom>
          <a:noFill/>
          <a:ln w="9525">
            <a:noFill/>
            <a:miter lim="800000"/>
            <a:headEnd/>
            <a:tailEnd/>
          </a:ln>
          <a:effectLst/>
        </p:spPr>
        <p:txBody>
          <a:bodyPr vert="horz" wrap="square" lIns="349758" tIns="174879" rIns="349758" bIns="174879" numCol="1" anchor="t" anchorCtr="0" compatLnSpc="1">
            <a:prstTxWarp prst="textNoShape">
              <a:avLst/>
            </a:prstTxWarp>
          </a:bodyPr>
          <a:lstStyle>
            <a:lvl1pPr algn="ctr">
              <a:defRPr sz="5400" smtClean="0"/>
            </a:lvl1pPr>
          </a:lstStyle>
          <a:p>
            <a:pPr>
              <a:defRPr/>
            </a:pPr>
            <a:endParaRPr lang="es-ES"/>
          </a:p>
        </p:txBody>
      </p:sp>
      <p:sp>
        <p:nvSpPr>
          <p:cNvPr id="1030" name="Rectangle 6"/>
          <p:cNvSpPr>
            <a:spLocks noGrp="1" noChangeArrowheads="1"/>
          </p:cNvSpPr>
          <p:nvPr>
            <p:ph type="sldNum" sz="quarter" idx="4"/>
          </p:nvPr>
        </p:nvSpPr>
        <p:spPr bwMode="auto">
          <a:xfrm>
            <a:off x="18062575" y="32788225"/>
            <a:ext cx="5880100" cy="2500313"/>
          </a:xfrm>
          <a:prstGeom prst="rect">
            <a:avLst/>
          </a:prstGeom>
          <a:noFill/>
          <a:ln w="9525">
            <a:noFill/>
            <a:miter lim="800000"/>
            <a:headEnd/>
            <a:tailEnd/>
          </a:ln>
          <a:effectLst/>
        </p:spPr>
        <p:txBody>
          <a:bodyPr vert="horz" wrap="square" lIns="349758" tIns="174879" rIns="349758" bIns="174879" numCol="1" anchor="t" anchorCtr="0" compatLnSpc="1">
            <a:prstTxWarp prst="textNoShape">
              <a:avLst/>
            </a:prstTxWarp>
          </a:bodyPr>
          <a:lstStyle>
            <a:lvl1pPr algn="r">
              <a:defRPr sz="5400" smtClean="0"/>
            </a:lvl1pPr>
          </a:lstStyle>
          <a:p>
            <a:pPr>
              <a:defRPr/>
            </a:pPr>
            <a:fld id="{EC3652B1-7041-49BB-B447-ED2E3B4BCB18}" type="slidenum">
              <a:rPr lang="it-IT"/>
              <a:pPr>
                <a:defRPr/>
              </a:pPr>
              <a:t>‹Nº›</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263" rtl="0" eaLnBrk="0" fontAlgn="base" hangingPunct="0">
        <a:spcBef>
          <a:spcPct val="0"/>
        </a:spcBef>
        <a:spcAft>
          <a:spcPct val="0"/>
        </a:spcAft>
        <a:defRPr sz="16800">
          <a:solidFill>
            <a:schemeClr val="tx2"/>
          </a:solidFill>
          <a:latin typeface="+mj-lt"/>
          <a:ea typeface="+mj-ea"/>
          <a:cs typeface="+mj-cs"/>
        </a:defRPr>
      </a:lvl1pPr>
      <a:lvl2pPr algn="ctr" defTabSz="3497263" rtl="0" eaLnBrk="0" fontAlgn="base" hangingPunct="0">
        <a:spcBef>
          <a:spcPct val="0"/>
        </a:spcBef>
        <a:spcAft>
          <a:spcPct val="0"/>
        </a:spcAft>
        <a:defRPr sz="16800">
          <a:solidFill>
            <a:schemeClr val="tx2"/>
          </a:solidFill>
          <a:latin typeface="Arial" charset="0"/>
        </a:defRPr>
      </a:lvl2pPr>
      <a:lvl3pPr algn="ctr" defTabSz="3497263" rtl="0" eaLnBrk="0" fontAlgn="base" hangingPunct="0">
        <a:spcBef>
          <a:spcPct val="0"/>
        </a:spcBef>
        <a:spcAft>
          <a:spcPct val="0"/>
        </a:spcAft>
        <a:defRPr sz="16800">
          <a:solidFill>
            <a:schemeClr val="tx2"/>
          </a:solidFill>
          <a:latin typeface="Arial" charset="0"/>
        </a:defRPr>
      </a:lvl3pPr>
      <a:lvl4pPr algn="ctr" defTabSz="3497263" rtl="0" eaLnBrk="0" fontAlgn="base" hangingPunct="0">
        <a:spcBef>
          <a:spcPct val="0"/>
        </a:spcBef>
        <a:spcAft>
          <a:spcPct val="0"/>
        </a:spcAft>
        <a:defRPr sz="16800">
          <a:solidFill>
            <a:schemeClr val="tx2"/>
          </a:solidFill>
          <a:latin typeface="Arial" charset="0"/>
        </a:defRPr>
      </a:lvl4pPr>
      <a:lvl5pPr algn="ctr" defTabSz="3497263" rtl="0" eaLnBrk="0" fontAlgn="base" hangingPunct="0">
        <a:spcBef>
          <a:spcPct val="0"/>
        </a:spcBef>
        <a:spcAft>
          <a:spcPct val="0"/>
        </a:spcAft>
        <a:defRPr sz="16800">
          <a:solidFill>
            <a:schemeClr val="tx2"/>
          </a:solidFill>
          <a:latin typeface="Arial" charset="0"/>
        </a:defRPr>
      </a:lvl5pPr>
      <a:lvl6pPr marL="457200" algn="ctr" defTabSz="3497263" rtl="0" fontAlgn="base">
        <a:spcBef>
          <a:spcPct val="0"/>
        </a:spcBef>
        <a:spcAft>
          <a:spcPct val="0"/>
        </a:spcAft>
        <a:defRPr sz="16800">
          <a:solidFill>
            <a:schemeClr val="tx2"/>
          </a:solidFill>
          <a:latin typeface="Arial" charset="0"/>
        </a:defRPr>
      </a:lvl6pPr>
      <a:lvl7pPr marL="914400" algn="ctr" defTabSz="3497263" rtl="0" fontAlgn="base">
        <a:spcBef>
          <a:spcPct val="0"/>
        </a:spcBef>
        <a:spcAft>
          <a:spcPct val="0"/>
        </a:spcAft>
        <a:defRPr sz="16800">
          <a:solidFill>
            <a:schemeClr val="tx2"/>
          </a:solidFill>
          <a:latin typeface="Arial" charset="0"/>
        </a:defRPr>
      </a:lvl7pPr>
      <a:lvl8pPr marL="1371600" algn="ctr" defTabSz="3497263" rtl="0" fontAlgn="base">
        <a:spcBef>
          <a:spcPct val="0"/>
        </a:spcBef>
        <a:spcAft>
          <a:spcPct val="0"/>
        </a:spcAft>
        <a:defRPr sz="16800">
          <a:solidFill>
            <a:schemeClr val="tx2"/>
          </a:solidFill>
          <a:latin typeface="Arial" charset="0"/>
        </a:defRPr>
      </a:lvl8pPr>
      <a:lvl9pPr marL="1828800" algn="ctr" defTabSz="3497263" rtl="0" fontAlgn="base">
        <a:spcBef>
          <a:spcPct val="0"/>
        </a:spcBef>
        <a:spcAft>
          <a:spcPct val="0"/>
        </a:spcAft>
        <a:defRPr sz="16800">
          <a:solidFill>
            <a:schemeClr val="tx2"/>
          </a:solidFill>
          <a:latin typeface="Arial" charset="0"/>
        </a:defRPr>
      </a:lvl9pPr>
    </p:titleStyle>
    <p:bodyStyle>
      <a:lvl1pPr marL="1311275" indent="-1311275" algn="l" defTabSz="3497263" rtl="0" eaLnBrk="0" fontAlgn="base" hangingPunct="0">
        <a:spcBef>
          <a:spcPct val="20000"/>
        </a:spcBef>
        <a:spcAft>
          <a:spcPct val="0"/>
        </a:spcAft>
        <a:buChar char="•"/>
        <a:defRPr sz="12200">
          <a:solidFill>
            <a:schemeClr val="tx1"/>
          </a:solidFill>
          <a:latin typeface="+mn-lt"/>
          <a:ea typeface="+mn-ea"/>
          <a:cs typeface="+mn-cs"/>
        </a:defRPr>
      </a:lvl1pPr>
      <a:lvl2pPr marL="2841625" indent="-1092200" algn="l" defTabSz="3497263" rtl="0" eaLnBrk="0" fontAlgn="base" hangingPunct="0">
        <a:spcBef>
          <a:spcPct val="20000"/>
        </a:spcBef>
        <a:spcAft>
          <a:spcPct val="0"/>
        </a:spcAft>
        <a:buChar char="–"/>
        <a:defRPr sz="10700">
          <a:solidFill>
            <a:schemeClr val="tx1"/>
          </a:solidFill>
          <a:latin typeface="+mn-lt"/>
        </a:defRPr>
      </a:lvl2pPr>
      <a:lvl3pPr marL="4371975" indent="-874713" algn="l" defTabSz="3497263" rtl="0" eaLnBrk="0" fontAlgn="base" hangingPunct="0">
        <a:spcBef>
          <a:spcPct val="20000"/>
        </a:spcBef>
        <a:spcAft>
          <a:spcPct val="0"/>
        </a:spcAft>
        <a:buChar char="•"/>
        <a:defRPr sz="9200">
          <a:solidFill>
            <a:schemeClr val="tx1"/>
          </a:solidFill>
          <a:latin typeface="+mn-lt"/>
        </a:defRPr>
      </a:lvl3pPr>
      <a:lvl4pPr marL="6121400" indent="-874713" algn="l" defTabSz="3497263" rtl="0" eaLnBrk="0" fontAlgn="base" hangingPunct="0">
        <a:spcBef>
          <a:spcPct val="20000"/>
        </a:spcBef>
        <a:spcAft>
          <a:spcPct val="0"/>
        </a:spcAft>
        <a:buChar char="–"/>
        <a:defRPr sz="7700">
          <a:solidFill>
            <a:schemeClr val="tx1"/>
          </a:solidFill>
          <a:latin typeface="+mn-lt"/>
        </a:defRPr>
      </a:lvl4pPr>
      <a:lvl5pPr marL="7869238" indent="-874713" algn="l" defTabSz="3497263" rtl="0" eaLnBrk="0" fontAlgn="base" hangingPunct="0">
        <a:spcBef>
          <a:spcPct val="20000"/>
        </a:spcBef>
        <a:spcAft>
          <a:spcPct val="0"/>
        </a:spcAft>
        <a:buChar char="»"/>
        <a:defRPr sz="7700">
          <a:solidFill>
            <a:schemeClr val="tx1"/>
          </a:solidFill>
          <a:latin typeface="+mn-lt"/>
        </a:defRPr>
      </a:lvl5pPr>
      <a:lvl6pPr marL="8326438" indent="-874713" algn="l" defTabSz="3497263" rtl="0" fontAlgn="base">
        <a:spcBef>
          <a:spcPct val="20000"/>
        </a:spcBef>
        <a:spcAft>
          <a:spcPct val="0"/>
        </a:spcAft>
        <a:buChar char="»"/>
        <a:defRPr sz="7700">
          <a:solidFill>
            <a:schemeClr val="tx1"/>
          </a:solidFill>
          <a:latin typeface="+mn-lt"/>
        </a:defRPr>
      </a:lvl6pPr>
      <a:lvl7pPr marL="8783638" indent="-874713" algn="l" defTabSz="3497263" rtl="0" fontAlgn="base">
        <a:spcBef>
          <a:spcPct val="20000"/>
        </a:spcBef>
        <a:spcAft>
          <a:spcPct val="0"/>
        </a:spcAft>
        <a:buChar char="»"/>
        <a:defRPr sz="7700">
          <a:solidFill>
            <a:schemeClr val="tx1"/>
          </a:solidFill>
          <a:latin typeface="+mn-lt"/>
        </a:defRPr>
      </a:lvl7pPr>
      <a:lvl8pPr marL="9240838" indent="-874713" algn="l" defTabSz="3497263" rtl="0" fontAlgn="base">
        <a:spcBef>
          <a:spcPct val="20000"/>
        </a:spcBef>
        <a:spcAft>
          <a:spcPct val="0"/>
        </a:spcAft>
        <a:buChar char="»"/>
        <a:defRPr sz="7700">
          <a:solidFill>
            <a:schemeClr val="tx1"/>
          </a:solidFill>
          <a:latin typeface="+mn-lt"/>
        </a:defRPr>
      </a:lvl8pPr>
      <a:lvl9pPr marL="9698038" indent="-874713" algn="l" defTabSz="3497263" rtl="0" fontAlgn="base">
        <a:spcBef>
          <a:spcPct val="20000"/>
        </a:spcBef>
        <a:spcAft>
          <a:spcPct val="0"/>
        </a:spcAft>
        <a:buChar char="»"/>
        <a:defRPr sz="77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5"/>
          <p:cNvSpPr>
            <a:spLocks noChangeArrowheads="1"/>
          </p:cNvSpPr>
          <p:nvPr/>
        </p:nvSpPr>
        <p:spPr bwMode="auto">
          <a:xfrm>
            <a:off x="1871663" y="15193963"/>
            <a:ext cx="21818600" cy="7488237"/>
          </a:xfrm>
          <a:prstGeom prst="rect">
            <a:avLst/>
          </a:prstGeom>
          <a:solidFill>
            <a:srgbClr val="FFFF99"/>
          </a:solidFill>
          <a:ln w="9525">
            <a:solidFill>
              <a:schemeClr val="tx1"/>
            </a:solidFill>
            <a:miter lim="800000"/>
            <a:headEnd/>
            <a:tailEnd/>
          </a:ln>
        </p:spPr>
        <p:txBody>
          <a:bodyPr wrap="none" anchor="ctr"/>
          <a:lstStyle/>
          <a:p>
            <a:endParaRPr lang="es-ES"/>
          </a:p>
        </p:txBody>
      </p:sp>
      <p:sp>
        <p:nvSpPr>
          <p:cNvPr id="2051" name="Text Box 4"/>
          <p:cNvSpPr txBox="1">
            <a:spLocks noChangeArrowheads="1"/>
          </p:cNvSpPr>
          <p:nvPr/>
        </p:nvSpPr>
        <p:spPr bwMode="auto">
          <a:xfrm>
            <a:off x="3456558" y="144266"/>
            <a:ext cx="19370153" cy="1754326"/>
          </a:xfrm>
          <a:prstGeom prst="rect">
            <a:avLst/>
          </a:prstGeom>
          <a:noFill/>
          <a:ln w="9525">
            <a:noFill/>
            <a:miter lim="800000"/>
            <a:headEnd/>
            <a:tailEnd/>
          </a:ln>
        </p:spPr>
        <p:txBody>
          <a:bodyPr wrap="square">
            <a:spAutoFit/>
          </a:bodyPr>
          <a:lstStyle/>
          <a:p>
            <a:pPr algn="ctr" defTabSz="3497263">
              <a:spcBef>
                <a:spcPts val="0"/>
              </a:spcBef>
            </a:pPr>
            <a:r>
              <a:rPr lang="en-US" sz="5400" dirty="0"/>
              <a:t>A new heuristic algorithm to solve product-service mix analysis in </a:t>
            </a:r>
            <a:r>
              <a:rPr lang="en-US" sz="5400" dirty="0" err="1"/>
              <a:t>enviroments</a:t>
            </a:r>
            <a:r>
              <a:rPr lang="en-US" sz="5400" dirty="0"/>
              <a:t> with no fixed bottlenecks</a:t>
            </a:r>
            <a:endParaRPr lang="it-IT" sz="5400" b="1" dirty="0">
              <a:solidFill>
                <a:srgbClr val="FF0000"/>
              </a:solidFill>
            </a:endParaRPr>
          </a:p>
        </p:txBody>
      </p:sp>
      <p:sp>
        <p:nvSpPr>
          <p:cNvPr id="2052" name="Text Box 5"/>
          <p:cNvSpPr txBox="1">
            <a:spLocks noChangeArrowheads="1"/>
          </p:cNvSpPr>
          <p:nvPr/>
        </p:nvSpPr>
        <p:spPr bwMode="auto">
          <a:xfrm>
            <a:off x="1871663" y="4899025"/>
            <a:ext cx="10225087" cy="9571851"/>
          </a:xfrm>
          <a:prstGeom prst="rect">
            <a:avLst/>
          </a:prstGeom>
          <a:solidFill>
            <a:schemeClr val="accent1"/>
          </a:solidFill>
          <a:ln w="9525">
            <a:solidFill>
              <a:schemeClr val="tx1"/>
            </a:solidFill>
            <a:miter lim="800000"/>
            <a:headEnd/>
            <a:tailEnd/>
          </a:ln>
        </p:spPr>
        <p:txBody>
          <a:bodyPr>
            <a:spAutoFit/>
          </a:bodyPr>
          <a:lstStyle/>
          <a:p>
            <a:r>
              <a:rPr lang="en-US" sz="2800" dirty="0"/>
              <a:t>In this paper a new heuristic algorithm based on the GTBM (Global Throughput Buffer Management) method is proposed questioning the Theory of Constraints which was originally published in the early 90´s and also the method of dominant throughput applied in environments with shared resources and bottlenecks with variable location.</a:t>
            </a:r>
          </a:p>
          <a:p>
            <a:r>
              <a:rPr lang="en-US" sz="2800" dirty="0"/>
              <a:t>It has been based on the typical configuration of discrete flow processes with parallel activities unbalanced and I made a simulation for comparative information.</a:t>
            </a:r>
          </a:p>
          <a:p>
            <a:r>
              <a:rPr lang="en-US" sz="2800" dirty="0"/>
              <a:t>The effectiveness of 70.88% that is associated with PMA/GTBM algorithm versus TOC classic method is not negligible and after 1000 iterations random is possible to obtain sufficient confidence that there is no doubt to be taken into account. However, it remains a heuristic algorithm and, as such, is not 100% conclusive. Yet 29% of TOC classic method iterations allows a better solution.</a:t>
            </a:r>
          </a:p>
          <a:p>
            <a:r>
              <a:rPr lang="en-US" sz="2800" dirty="0"/>
              <a:t>I saw that the new algorithm can overcome the traditional way of resolving the mix of product-service in terms of higher gross contribution margin and also could identify possible future research such as the application of variable transfer batches in order to increase the output rate without changing the productive resources.</a:t>
            </a:r>
            <a:endParaRPr lang="it-IT" sz="2800" dirty="0"/>
          </a:p>
        </p:txBody>
      </p:sp>
      <p:sp>
        <p:nvSpPr>
          <p:cNvPr id="2053" name="Text Box 6"/>
          <p:cNvSpPr txBox="1">
            <a:spLocks noChangeArrowheads="1"/>
          </p:cNvSpPr>
          <p:nvPr/>
        </p:nvSpPr>
        <p:spPr bwMode="auto">
          <a:xfrm>
            <a:off x="2016125" y="4000500"/>
            <a:ext cx="10085384" cy="830997"/>
          </a:xfrm>
          <a:prstGeom prst="rect">
            <a:avLst/>
          </a:prstGeom>
          <a:noFill/>
          <a:ln w="9525">
            <a:noFill/>
            <a:miter lim="800000"/>
            <a:headEnd/>
            <a:tailEnd/>
          </a:ln>
        </p:spPr>
        <p:txBody>
          <a:bodyPr wrap="square">
            <a:spAutoFit/>
          </a:bodyPr>
          <a:lstStyle/>
          <a:p>
            <a:pPr defTabSz="3497263">
              <a:spcBef>
                <a:spcPct val="50000"/>
              </a:spcBef>
            </a:pPr>
            <a:r>
              <a:rPr lang="it-IT" sz="4800" b="1" dirty="0"/>
              <a:t>Abstract</a:t>
            </a:r>
          </a:p>
        </p:txBody>
      </p:sp>
      <p:sp>
        <p:nvSpPr>
          <p:cNvPr id="2054" name="Text Box 8"/>
          <p:cNvSpPr txBox="1">
            <a:spLocks noChangeArrowheads="1"/>
          </p:cNvSpPr>
          <p:nvPr/>
        </p:nvSpPr>
        <p:spPr bwMode="auto">
          <a:xfrm>
            <a:off x="13536613" y="4073525"/>
            <a:ext cx="10280728" cy="830997"/>
          </a:xfrm>
          <a:prstGeom prst="rect">
            <a:avLst/>
          </a:prstGeom>
          <a:noFill/>
          <a:ln w="9525">
            <a:noFill/>
            <a:miter lim="800000"/>
            <a:headEnd/>
            <a:tailEnd/>
          </a:ln>
        </p:spPr>
        <p:txBody>
          <a:bodyPr wrap="square">
            <a:spAutoFit/>
          </a:bodyPr>
          <a:lstStyle/>
          <a:p>
            <a:pPr defTabSz="3497263">
              <a:spcBef>
                <a:spcPct val="50000"/>
              </a:spcBef>
            </a:pPr>
            <a:r>
              <a:rPr lang="it-IT" sz="4800" b="1" dirty="0"/>
              <a:t>Introduction</a:t>
            </a:r>
          </a:p>
        </p:txBody>
      </p:sp>
      <p:sp>
        <p:nvSpPr>
          <p:cNvPr id="2055" name="Text Box 20"/>
          <p:cNvSpPr txBox="1">
            <a:spLocks noChangeArrowheads="1"/>
          </p:cNvSpPr>
          <p:nvPr/>
        </p:nvSpPr>
        <p:spPr bwMode="auto">
          <a:xfrm>
            <a:off x="13322300" y="4897438"/>
            <a:ext cx="10656888" cy="9571851"/>
          </a:xfrm>
          <a:prstGeom prst="rect">
            <a:avLst/>
          </a:prstGeom>
          <a:noFill/>
          <a:ln w="9525">
            <a:noFill/>
            <a:miter lim="800000"/>
            <a:headEnd/>
            <a:tailEnd/>
          </a:ln>
        </p:spPr>
        <p:txBody>
          <a:bodyPr>
            <a:spAutoFit/>
          </a:bodyPr>
          <a:lstStyle/>
          <a:p>
            <a:r>
              <a:rPr lang="en-US" sz="2800" dirty="0"/>
              <a:t>The production mix analysis about finished goods and services is a classic research problem of interest to industry, especially when Lean Thinking organizations pretend to improve the economic value of their processes. </a:t>
            </a:r>
          </a:p>
          <a:p>
            <a:endParaRPr lang="es-CR" sz="2800" dirty="0"/>
          </a:p>
          <a:p>
            <a:r>
              <a:rPr lang="en-US" sz="2800" dirty="0"/>
              <a:t>GTBM (Global Throughput Buffer Management) is a theoretical model that considers these potential losses and to calculate more realistically the actual economic throughput of a value stream [1]. From a quasi-experimental simulation of discrete event, in this article a heuristic procedure is supported to determine the production mix that achieves maximum ROI in environments with shared resources and no fixed bottle necks. </a:t>
            </a:r>
          </a:p>
          <a:p>
            <a:endParaRPr lang="es-CR" sz="2800" dirty="0"/>
          </a:p>
          <a:p>
            <a:r>
              <a:rPr lang="en-US" sz="2800" dirty="0"/>
              <a:t>In the first part of this paper, a literature review is prepared and then a critique of traditional models that solve this problem is presented.</a:t>
            </a:r>
          </a:p>
          <a:p>
            <a:endParaRPr lang="es-CR" sz="2800" dirty="0"/>
          </a:p>
          <a:p>
            <a:r>
              <a:rPr lang="en-US" sz="2800" dirty="0"/>
              <a:t>Subsequently, the approach of a new algorithm is presented and then the results of a discrete event simulation are analyzed, in which changes are evident in the mixed solution that provides higher gross profit. Finally the findings are discussed to make conclusions and recommendations.</a:t>
            </a:r>
            <a:endParaRPr lang="it-IT" sz="2800" dirty="0"/>
          </a:p>
        </p:txBody>
      </p:sp>
      <p:sp>
        <p:nvSpPr>
          <p:cNvPr id="2056" name="Text Box 21"/>
          <p:cNvSpPr txBox="1">
            <a:spLocks noChangeArrowheads="1"/>
          </p:cNvSpPr>
          <p:nvPr/>
        </p:nvSpPr>
        <p:spPr bwMode="auto">
          <a:xfrm>
            <a:off x="2016125" y="15327313"/>
            <a:ext cx="10225088" cy="6986528"/>
          </a:xfrm>
          <a:prstGeom prst="rect">
            <a:avLst/>
          </a:prstGeom>
          <a:noFill/>
          <a:ln w="9525">
            <a:noFill/>
            <a:miter lim="800000"/>
            <a:headEnd/>
            <a:tailEnd/>
          </a:ln>
        </p:spPr>
        <p:txBody>
          <a:bodyPr>
            <a:spAutoFit/>
          </a:bodyPr>
          <a:lstStyle/>
          <a:p>
            <a:r>
              <a:rPr lang="en-US" sz="2800" dirty="0"/>
              <a:t>The optimization of the production mix that responds to a product-service mix in any company has been studied for many decades, because the profit must always be related to the installed capacity and gross margin generated by the products-services sold [1].</a:t>
            </a:r>
            <a:endParaRPr lang="es-CR" sz="2800" dirty="0"/>
          </a:p>
          <a:p>
            <a:r>
              <a:rPr lang="en-US" sz="2800" dirty="0"/>
              <a:t>In the 50's, after World War II, there was a growth of mathematical models based on linear algebra that took force in quantitative methods of capacity analysis [3]. Since then, linear programming, integer programming, dynamic programming and transport models are widely spread, however, their deterministic rigidity and assumptions about the space of possible solutions were taken to explore other heuristic and stochastic approaches (given the nature of geometric growth of the possibilities of solution especially when it comes to many product lines-services and many sources of variability in productive resources) [2].</a:t>
            </a:r>
          </a:p>
        </p:txBody>
      </p:sp>
      <p:sp>
        <p:nvSpPr>
          <p:cNvPr id="2057" name="Text Box 22"/>
          <p:cNvSpPr txBox="1">
            <a:spLocks noChangeArrowheads="1"/>
          </p:cNvSpPr>
          <p:nvPr/>
        </p:nvSpPr>
        <p:spPr bwMode="auto">
          <a:xfrm>
            <a:off x="5976839" y="14434949"/>
            <a:ext cx="12696966" cy="830997"/>
          </a:xfrm>
          <a:prstGeom prst="rect">
            <a:avLst/>
          </a:prstGeom>
          <a:noFill/>
          <a:ln w="9525">
            <a:noFill/>
            <a:miter lim="800000"/>
            <a:headEnd/>
            <a:tailEnd/>
          </a:ln>
        </p:spPr>
        <p:txBody>
          <a:bodyPr wrap="square">
            <a:spAutoFit/>
          </a:bodyPr>
          <a:lstStyle/>
          <a:p>
            <a:pPr algn="ctr" defTabSz="3497263">
              <a:spcBef>
                <a:spcPct val="50000"/>
              </a:spcBef>
            </a:pPr>
            <a:r>
              <a:rPr lang="it-IT" sz="4800" b="1" dirty="0"/>
              <a:t>Literature Review</a:t>
            </a:r>
          </a:p>
        </p:txBody>
      </p:sp>
      <p:sp>
        <p:nvSpPr>
          <p:cNvPr id="2058" name="Text Box 24"/>
          <p:cNvSpPr txBox="1">
            <a:spLocks noChangeArrowheads="1"/>
          </p:cNvSpPr>
          <p:nvPr/>
        </p:nvSpPr>
        <p:spPr bwMode="auto">
          <a:xfrm>
            <a:off x="13393738" y="15327313"/>
            <a:ext cx="10225087" cy="7417415"/>
          </a:xfrm>
          <a:prstGeom prst="rect">
            <a:avLst/>
          </a:prstGeom>
          <a:noFill/>
          <a:ln w="9525">
            <a:noFill/>
            <a:miter lim="800000"/>
            <a:headEnd/>
            <a:tailEnd/>
          </a:ln>
        </p:spPr>
        <p:txBody>
          <a:bodyPr>
            <a:spAutoFit/>
          </a:bodyPr>
          <a:lstStyle/>
          <a:p>
            <a:r>
              <a:rPr lang="en-US" sz="2800" dirty="0"/>
              <a:t>Global Throughput Buffer Management (GTBM) is an analytical perspective of economic throughput that questions the traditional way of calculating this indicator by the classical theory of constraints, that is, from the output of the bottleneck of a supply system. GTBM, in contrast, argues that must be calculated from the exit of the value stream according to the output rate of the products calculated as the inverse of </a:t>
            </a:r>
            <a:r>
              <a:rPr lang="en-US" sz="2800" dirty="0" err="1"/>
              <a:t>takt</a:t>
            </a:r>
            <a:r>
              <a:rPr lang="en-US" sz="2800" dirty="0"/>
              <a:t> time [1]. For a supply system, which typically has shared resources and productivity rates are subject to variability, global economic throughput can be recalculated under the GTBM perspective and consider the analysis of the overall weighted average of throughput for a production mix as follows:</a:t>
            </a:r>
            <a:endParaRPr lang="es-CR" sz="2800" dirty="0"/>
          </a:p>
          <a:p>
            <a:pPr lvl="0"/>
            <a:r>
              <a:rPr lang="en-US" sz="2800" dirty="0"/>
              <a:t>Calculating the root mean square of the variation between the production rate of the value stream.</a:t>
            </a:r>
            <a:endParaRPr lang="es-CR" sz="2800" dirty="0"/>
          </a:p>
          <a:p>
            <a:pPr lvl="0"/>
            <a:r>
              <a:rPr lang="en-US" sz="2800" dirty="0"/>
              <a:t>Calculate the weighted average throughput with respect to the proportional value of the amount allocated by each production mix being analyzed.</a:t>
            </a:r>
            <a:endParaRPr lang="es-CR" sz="2800" dirty="0"/>
          </a:p>
        </p:txBody>
      </p:sp>
      <p:sp>
        <p:nvSpPr>
          <p:cNvPr id="2059" name="Text Box 25"/>
          <p:cNvSpPr txBox="1">
            <a:spLocks noChangeArrowheads="1"/>
          </p:cNvSpPr>
          <p:nvPr/>
        </p:nvSpPr>
        <p:spPr bwMode="auto">
          <a:xfrm>
            <a:off x="1944688" y="23858538"/>
            <a:ext cx="9217025" cy="7848302"/>
          </a:xfrm>
          <a:prstGeom prst="rect">
            <a:avLst/>
          </a:prstGeom>
          <a:noFill/>
          <a:ln w="9525">
            <a:noFill/>
            <a:miter lim="800000"/>
            <a:headEnd/>
            <a:tailEnd/>
          </a:ln>
        </p:spPr>
        <p:txBody>
          <a:bodyPr>
            <a:spAutoFit/>
          </a:bodyPr>
          <a:lstStyle/>
          <a:p>
            <a:r>
              <a:rPr lang="en-US" sz="2800" dirty="0"/>
              <a:t>The company has been selected as a case study is dedicated to the production of electronic devices with total assets reaching 125 million USD$.</a:t>
            </a:r>
            <a:endParaRPr lang="es-CR" sz="2800" dirty="0"/>
          </a:p>
          <a:p>
            <a:r>
              <a:rPr lang="en-US" sz="2800" dirty="0"/>
              <a:t>In Figure I, the stochastic results are presented. It can be seen that the total gross margin contribution is higher for classical TOC solution versus the weighted method and this is associated with a higher ROI expected; in this case, about 0.5% which suggests a virtual tie (although it can be higher up 21.3%).</a:t>
            </a:r>
          </a:p>
          <a:p>
            <a:r>
              <a:rPr lang="en-US" sz="2800" dirty="0"/>
              <a:t>after 1000 iterations (finding that production times fit well with Weibull and lognormal distributions and levels of Scrap fit well with normal distributions) remains a tie between ROI indicators achieved with the two methods. When making an Anderson-Darling test for the results of the 1000 iterations can be inferred that these differences are distributed according to a normal function with a reliability of 95% (p-value&gt; 0.15) and the probability that the TOC classic method to obtain a higher ROI is 50%.</a:t>
            </a:r>
            <a:endParaRPr lang="es-CR" sz="2800" dirty="0"/>
          </a:p>
        </p:txBody>
      </p:sp>
      <p:sp>
        <p:nvSpPr>
          <p:cNvPr id="2060" name="Text Box 26"/>
          <p:cNvSpPr txBox="1">
            <a:spLocks noChangeArrowheads="1"/>
          </p:cNvSpPr>
          <p:nvPr/>
        </p:nvSpPr>
        <p:spPr bwMode="auto">
          <a:xfrm>
            <a:off x="2089150" y="22939375"/>
            <a:ext cx="11520488" cy="830997"/>
          </a:xfrm>
          <a:prstGeom prst="rect">
            <a:avLst/>
          </a:prstGeom>
          <a:noFill/>
          <a:ln w="9525">
            <a:noFill/>
            <a:miter lim="800000"/>
            <a:headEnd/>
            <a:tailEnd/>
          </a:ln>
        </p:spPr>
        <p:txBody>
          <a:bodyPr wrap="square">
            <a:spAutoFit/>
          </a:bodyPr>
          <a:lstStyle/>
          <a:p>
            <a:pPr defTabSz="3497263">
              <a:spcBef>
                <a:spcPct val="50000"/>
              </a:spcBef>
            </a:pPr>
            <a:r>
              <a:rPr lang="it-IT" sz="4800" b="1" dirty="0"/>
              <a:t>Results</a:t>
            </a:r>
          </a:p>
        </p:txBody>
      </p:sp>
      <p:sp>
        <p:nvSpPr>
          <p:cNvPr id="2061" name="Text Box 27"/>
          <p:cNvSpPr txBox="1">
            <a:spLocks noChangeArrowheads="1"/>
          </p:cNvSpPr>
          <p:nvPr/>
        </p:nvSpPr>
        <p:spPr bwMode="auto">
          <a:xfrm>
            <a:off x="13393663" y="27895802"/>
            <a:ext cx="10136265" cy="830997"/>
          </a:xfrm>
          <a:prstGeom prst="rect">
            <a:avLst/>
          </a:prstGeom>
          <a:noFill/>
          <a:ln w="9525">
            <a:noFill/>
            <a:miter lim="800000"/>
            <a:headEnd/>
            <a:tailEnd/>
          </a:ln>
        </p:spPr>
        <p:txBody>
          <a:bodyPr wrap="square">
            <a:spAutoFit/>
          </a:bodyPr>
          <a:lstStyle/>
          <a:p>
            <a:pPr defTabSz="3497263">
              <a:spcBef>
                <a:spcPct val="50000"/>
              </a:spcBef>
            </a:pPr>
            <a:r>
              <a:rPr lang="it-IT" sz="4800" b="1" dirty="0"/>
              <a:t>Conclusions </a:t>
            </a:r>
          </a:p>
        </p:txBody>
      </p:sp>
      <p:sp>
        <p:nvSpPr>
          <p:cNvPr id="2062" name="Text Box 28"/>
          <p:cNvSpPr txBox="1">
            <a:spLocks noChangeArrowheads="1"/>
          </p:cNvSpPr>
          <p:nvPr/>
        </p:nvSpPr>
        <p:spPr bwMode="auto">
          <a:xfrm>
            <a:off x="12961938" y="28719243"/>
            <a:ext cx="10944225" cy="3108543"/>
          </a:xfrm>
          <a:prstGeom prst="rect">
            <a:avLst/>
          </a:prstGeom>
          <a:solidFill>
            <a:srgbClr val="CCFFCC"/>
          </a:solidFill>
          <a:ln w="9525">
            <a:solidFill>
              <a:schemeClr val="tx1"/>
            </a:solidFill>
            <a:miter lim="800000"/>
            <a:headEnd/>
            <a:tailEnd/>
          </a:ln>
        </p:spPr>
        <p:txBody>
          <a:bodyPr>
            <a:spAutoFit/>
          </a:bodyPr>
          <a:lstStyle/>
          <a:p>
            <a:r>
              <a:rPr lang="en-US" sz="2800" dirty="0"/>
              <a:t>The quasi-experimental simulation conducted for a production process of electronic devices with shared resources, rework, variability in production mix, resource availability and production time leads to the conclusion that the proposed algorithm based on GTBM method provides a more realistic view of the expected ROI on a value stream and determine the most effective production mix in terms of profitability.</a:t>
            </a:r>
            <a:endParaRPr lang="es-ES" sz="2800" dirty="0"/>
          </a:p>
        </p:txBody>
      </p:sp>
      <p:sp>
        <p:nvSpPr>
          <p:cNvPr id="2063" name="Text Box 33"/>
          <p:cNvSpPr txBox="1">
            <a:spLocks noChangeArrowheads="1"/>
          </p:cNvSpPr>
          <p:nvPr/>
        </p:nvSpPr>
        <p:spPr bwMode="auto">
          <a:xfrm>
            <a:off x="2232794" y="2321736"/>
            <a:ext cx="20737561" cy="830997"/>
          </a:xfrm>
          <a:prstGeom prst="rect">
            <a:avLst/>
          </a:prstGeom>
          <a:noFill/>
          <a:ln w="9525">
            <a:noFill/>
            <a:miter lim="800000"/>
            <a:headEnd/>
            <a:tailEnd/>
          </a:ln>
        </p:spPr>
        <p:txBody>
          <a:bodyPr wrap="square">
            <a:spAutoFit/>
          </a:bodyPr>
          <a:lstStyle/>
          <a:p>
            <a:pPr algn="ctr" defTabSz="3497263">
              <a:spcBef>
                <a:spcPct val="50000"/>
              </a:spcBef>
            </a:pPr>
            <a:r>
              <a:rPr lang="it-IT" sz="4800" b="1" dirty="0"/>
              <a:t>Eldon Caldwell</a:t>
            </a:r>
          </a:p>
        </p:txBody>
      </p:sp>
      <p:sp>
        <p:nvSpPr>
          <p:cNvPr id="2064" name="Text Box 34"/>
          <p:cNvSpPr txBox="1">
            <a:spLocks noChangeArrowheads="1"/>
          </p:cNvSpPr>
          <p:nvPr/>
        </p:nvSpPr>
        <p:spPr bwMode="auto">
          <a:xfrm>
            <a:off x="4284630" y="3106070"/>
            <a:ext cx="16633887" cy="830997"/>
          </a:xfrm>
          <a:prstGeom prst="rect">
            <a:avLst/>
          </a:prstGeom>
          <a:noFill/>
          <a:ln w="9525">
            <a:noFill/>
            <a:miter lim="800000"/>
            <a:headEnd/>
            <a:tailEnd/>
          </a:ln>
        </p:spPr>
        <p:txBody>
          <a:bodyPr wrap="square">
            <a:spAutoFit/>
          </a:bodyPr>
          <a:lstStyle/>
          <a:p>
            <a:pPr algn="ctr" defTabSz="3497263">
              <a:spcBef>
                <a:spcPct val="50000"/>
              </a:spcBef>
            </a:pPr>
            <a:r>
              <a:rPr lang="it-IT" sz="4800" dirty="0"/>
              <a:t>Universidad de Costa Rica</a:t>
            </a:r>
          </a:p>
        </p:txBody>
      </p:sp>
      <p:sp>
        <p:nvSpPr>
          <p:cNvPr id="2065" name="Text Box 36"/>
          <p:cNvSpPr txBox="1">
            <a:spLocks noChangeArrowheads="1"/>
          </p:cNvSpPr>
          <p:nvPr/>
        </p:nvSpPr>
        <p:spPr bwMode="auto">
          <a:xfrm>
            <a:off x="2016125" y="32840613"/>
            <a:ext cx="21170900" cy="2246769"/>
          </a:xfrm>
          <a:prstGeom prst="rect">
            <a:avLst/>
          </a:prstGeom>
          <a:noFill/>
          <a:ln w="9525">
            <a:noFill/>
            <a:miter lim="800000"/>
            <a:headEnd/>
            <a:tailEnd/>
          </a:ln>
        </p:spPr>
        <p:txBody>
          <a:bodyPr>
            <a:spAutoFit/>
          </a:bodyPr>
          <a:lstStyle/>
          <a:p>
            <a:pPr>
              <a:buFont typeface="+mj-lt"/>
              <a:buAutoNum type="arabicPeriod"/>
              <a:defRPr/>
            </a:pPr>
            <a:r>
              <a:rPr lang="en-US" sz="2800" dirty="0"/>
              <a:t>Caldwell Marin E.G. “GTBM: An alternative theoretical model to Drum Buffer Rope System Evaluation,” 2015 International Conference on Industrial Engineering and Operations Management (IEOM), Dubai: IEEE </a:t>
            </a:r>
            <a:r>
              <a:rPr lang="en-US" sz="2800" dirty="0" err="1"/>
              <a:t>Xplore</a:t>
            </a:r>
            <a:r>
              <a:rPr lang="en-US" sz="2800" dirty="0"/>
              <a:t> Digital Library, 2015. </a:t>
            </a:r>
            <a:endParaRPr lang="es-CR" sz="2800" dirty="0"/>
          </a:p>
          <a:p>
            <a:pPr>
              <a:buFont typeface="+mj-lt"/>
              <a:buAutoNum type="arabicPeriod"/>
              <a:defRPr/>
            </a:pPr>
            <a:r>
              <a:rPr lang="en-US" sz="2800" dirty="0"/>
              <a:t>Stein Robert. E., Reengineering the Manufacturing System, 2nd edition, New York: Marcel Dekker Inc., 2003.</a:t>
            </a:r>
            <a:endParaRPr lang="es-CR" sz="2800" dirty="0"/>
          </a:p>
          <a:p>
            <a:pPr>
              <a:buFont typeface="+mj-lt"/>
              <a:buAutoNum type="arabicPeriod"/>
              <a:defRPr/>
            </a:pPr>
            <a:r>
              <a:rPr lang="en-US" sz="2800" dirty="0"/>
              <a:t>Gupta Mahesh C. and Boyd Lynn H., “Theory of Constraints: a theory for operations management”, Journal of Operations and Production Management, vol. 28, No. 10, Emerald Group Publishing Limited, 2008, pp. 991-1012.</a:t>
            </a:r>
            <a:endParaRPr lang="es-CR" sz="2800" dirty="0"/>
          </a:p>
        </p:txBody>
      </p:sp>
      <p:sp>
        <p:nvSpPr>
          <p:cNvPr id="2066" name="Text Box 37"/>
          <p:cNvSpPr txBox="1">
            <a:spLocks noChangeArrowheads="1"/>
          </p:cNvSpPr>
          <p:nvPr/>
        </p:nvSpPr>
        <p:spPr bwMode="auto">
          <a:xfrm>
            <a:off x="1944688" y="31977013"/>
            <a:ext cx="8785225" cy="823912"/>
          </a:xfrm>
          <a:prstGeom prst="rect">
            <a:avLst/>
          </a:prstGeom>
          <a:noFill/>
          <a:ln w="9525">
            <a:noFill/>
            <a:miter lim="800000"/>
            <a:headEnd/>
            <a:tailEnd/>
          </a:ln>
        </p:spPr>
        <p:txBody>
          <a:bodyPr>
            <a:spAutoFit/>
          </a:bodyPr>
          <a:lstStyle/>
          <a:p>
            <a:pPr defTabSz="3497263">
              <a:spcBef>
                <a:spcPct val="50000"/>
              </a:spcBef>
            </a:pPr>
            <a:r>
              <a:rPr lang="it-IT" sz="4800" b="1" dirty="0"/>
              <a:t>References</a:t>
            </a:r>
          </a:p>
        </p:txBody>
      </p:sp>
      <p:pic>
        <p:nvPicPr>
          <p:cNvPr id="21" name="Picture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19062" y="-1"/>
            <a:ext cx="3337497" cy="232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6" descr="http://www.ibero-exchange.org/en/images/logosuniversidades/Logo_UnivCostaRica.jpg"/>
          <p:cNvPicPr>
            <a:picLocks noChangeAspect="1" noChangeArrowheads="1"/>
          </p:cNvPicPr>
          <p:nvPr/>
        </p:nvPicPr>
        <p:blipFill>
          <a:blip r:embed="rId4" cstate="print"/>
          <a:srcRect/>
          <a:stretch>
            <a:fillRect/>
          </a:stretch>
        </p:blipFill>
        <p:spPr bwMode="auto">
          <a:xfrm>
            <a:off x="22818812" y="0"/>
            <a:ext cx="2384163" cy="2532659"/>
          </a:xfrm>
          <a:prstGeom prst="rect">
            <a:avLst/>
          </a:prstGeom>
          <a:noFill/>
          <a:ln w="9525">
            <a:noFill/>
            <a:miter lim="800000"/>
            <a:headEnd/>
            <a:tailEnd/>
          </a:ln>
        </p:spPr>
      </p:pic>
      <p:sp>
        <p:nvSpPr>
          <p:cNvPr id="2" name="Rectangle 2"/>
          <p:cNvSpPr>
            <a:spLocks noChangeArrowheads="1"/>
          </p:cNvSpPr>
          <p:nvPr/>
        </p:nvSpPr>
        <p:spPr bwMode="auto">
          <a:xfrm>
            <a:off x="0" y="0"/>
            <a:ext cx="25203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R"/>
          </a:p>
        </p:txBody>
      </p:sp>
      <p:pic>
        <p:nvPicPr>
          <p:cNvPr id="26" name="Imagen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141633" y="22939374"/>
            <a:ext cx="10548630" cy="495642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Struttura predefinita">
  <a:themeElements>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ruttura predefinita">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497263" rtl="0" eaLnBrk="1" fontAlgn="base" latinLnBrk="0" hangingPunct="1">
          <a:lnSpc>
            <a:spcPct val="100000"/>
          </a:lnSpc>
          <a:spcBef>
            <a:spcPct val="0"/>
          </a:spcBef>
          <a:spcAft>
            <a:spcPct val="0"/>
          </a:spcAft>
          <a:buClrTx/>
          <a:buSzTx/>
          <a:buFontTx/>
          <a:buNone/>
          <a:tabLst/>
          <a:defRPr kumimoji="0" lang="it-IT" sz="6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3497263" rtl="0" eaLnBrk="1" fontAlgn="base" latinLnBrk="0" hangingPunct="1">
          <a:lnSpc>
            <a:spcPct val="100000"/>
          </a:lnSpc>
          <a:spcBef>
            <a:spcPct val="0"/>
          </a:spcBef>
          <a:spcAft>
            <a:spcPct val="0"/>
          </a:spcAft>
          <a:buClrTx/>
          <a:buSzTx/>
          <a:buFontTx/>
          <a:buNone/>
          <a:tabLst/>
          <a:defRPr kumimoji="0" lang="it-IT" sz="6900" b="0" i="0" u="none" strike="noStrike" cap="none" normalizeH="0" baseline="0" smtClean="0">
            <a:ln>
              <a:noFill/>
            </a:ln>
            <a:solidFill>
              <a:schemeClr val="tx1"/>
            </a:solidFill>
            <a:effectLst/>
            <a:latin typeface="Arial" charset="0"/>
          </a:defRPr>
        </a:defPPr>
      </a:lstStyle>
    </a:lnDef>
  </a:objectDefaults>
  <a:extraClrSchemeLst>
    <a:extraClrScheme>
      <a:clrScheme name="Struttura predefinita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ruttura predefinita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ruttura predefinita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ruttura predefinita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ruttura predefinita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ruttura predefinita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ruttura predefinita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ruttura predefinita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4418</TotalTime>
  <Words>1070</Words>
  <Application>Microsoft Office PowerPoint</Application>
  <PresentationFormat>Personalizado</PresentationFormat>
  <Paragraphs>33</Paragraphs>
  <Slides>1</Slides>
  <Notes>1</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vt:i4>
      </vt:variant>
    </vt:vector>
  </HeadingPairs>
  <TitlesOfParts>
    <vt:vector size="4" baseType="lpstr">
      <vt:lpstr>Arial</vt:lpstr>
      <vt:lpstr>Calibri</vt:lpstr>
      <vt:lpstr>Struttura predefinita</vt:lpstr>
      <vt:lpstr>Presentación de PowerPoint</vt:lpstr>
    </vt:vector>
  </TitlesOfParts>
  <Company>dit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panunzi</dc:creator>
  <cp:lastModifiedBy>NATALIA UREÑA</cp:lastModifiedBy>
  <cp:revision>25</cp:revision>
  <cp:lastPrinted>2018-06-11T05:16:25Z</cp:lastPrinted>
  <dcterms:created xsi:type="dcterms:W3CDTF">2006-05-03T10:07:52Z</dcterms:created>
  <dcterms:modified xsi:type="dcterms:W3CDTF">2020-08-27T04:38:49Z</dcterms:modified>
</cp:coreProperties>
</file>